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  <p:sldId id="264" r:id="rId10"/>
    <p:sldId id="268" r:id="rId11"/>
    <p:sldId id="274" r:id="rId12"/>
    <p:sldId id="275" r:id="rId13"/>
    <p:sldId id="270" r:id="rId14"/>
    <p:sldId id="276" r:id="rId15"/>
    <p:sldId id="271" r:id="rId16"/>
    <p:sldId id="277" r:id="rId17"/>
    <p:sldId id="278" r:id="rId18"/>
    <p:sldId id="272" r:id="rId19"/>
    <p:sldId id="279" r:id="rId20"/>
    <p:sldId id="273" r:id="rId21"/>
    <p:sldId id="266" r:id="rId22"/>
    <p:sldId id="280" r:id="rId23"/>
    <p:sldId id="281" r:id="rId24"/>
    <p:sldId id="260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95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BD2599-5EFD-4DEF-8886-CB8DAF5A6078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B53125-8EE8-44B0-B247-9890FE2CC0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007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070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874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43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5948"/>
          </a:xfrm>
        </p:spPr>
        <p:txBody>
          <a:bodyPr/>
          <a:lstStyle>
            <a:lvl1pPr>
              <a:defRPr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4"/>
            <a:ext cx="10515600" cy="5005889"/>
          </a:xfrm>
        </p:spPr>
        <p:txBody>
          <a:bodyPr/>
          <a:lstStyle>
            <a:lvl1pPr>
              <a:defRPr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>
              <a:defRPr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>
              <a:defRPr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>
              <a:defRPr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>
              <a:defRPr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7229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4637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910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96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431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43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889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263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2C634-0185-4A9E-8019-6A1CA5B08306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467BD-CDD2-4E4F-8A4A-355816DB9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03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mtClean="0"/>
              <a:t>2</a:t>
            </a:r>
            <a:r>
              <a:rPr lang="ko-KR" altLang="en-US" smtClean="0"/>
              <a:t>장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smtClean="0"/>
              <a:t>시스템 아키텍처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45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클라이언트와 서버 버전의 차이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4"/>
            <a:ext cx="10515600" cy="568692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프로세서</a:t>
            </a:r>
            <a:r>
              <a:rPr lang="en-US" altLang="ko-KR" smtClean="0"/>
              <a:t>(</a:t>
            </a:r>
            <a:r>
              <a:rPr lang="ko-KR" altLang="en-US" smtClean="0"/>
              <a:t>소켓</a:t>
            </a:r>
            <a:r>
              <a:rPr lang="en-US" altLang="ko-KR" smtClean="0"/>
              <a:t>)</a:t>
            </a:r>
            <a:r>
              <a:rPr lang="ko-KR" altLang="en-US" smtClean="0"/>
              <a:t>의 수</a:t>
            </a:r>
          </a:p>
          <a:p>
            <a:pPr marL="0" indent="0">
              <a:buNone/>
            </a:pPr>
            <a:r>
              <a:rPr lang="ko-KR" altLang="en-US" smtClean="0"/>
              <a:t>물리 메모리의 양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동시연결 네트워크 수</a:t>
            </a:r>
            <a:endParaRPr lang="en-US" altLang="ko-KR" smtClean="0"/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멀티터치와 에어로</a:t>
            </a:r>
            <a:r>
              <a:rPr lang="en-US" altLang="ko-KR" smtClean="0"/>
              <a:t>, </a:t>
            </a:r>
            <a:r>
              <a:rPr lang="ko-KR" altLang="en-US" smtClean="0"/>
              <a:t>데스크탑 태블릿 컴포지팅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비트라커</a:t>
            </a:r>
            <a:r>
              <a:rPr lang="en-US" altLang="ko-KR" smtClean="0"/>
              <a:t>, </a:t>
            </a:r>
            <a:r>
              <a:rPr lang="ko-KR" altLang="en-US" smtClean="0"/>
              <a:t>앱락커</a:t>
            </a:r>
            <a:r>
              <a:rPr lang="en-US" altLang="ko-KR" smtClean="0"/>
              <a:t>, xp </a:t>
            </a:r>
            <a:r>
              <a:rPr lang="ko-KR" altLang="en-US" smtClean="0"/>
              <a:t>호환성모드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라이선스 정책값 지원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계층적 서비스 </a:t>
            </a:r>
            <a:r>
              <a:rPr lang="en-US" altLang="ko-KR" smtClean="0"/>
              <a:t>(</a:t>
            </a:r>
            <a:r>
              <a:rPr lang="ko-KR" altLang="en-US" smtClean="0"/>
              <a:t>디렉터리</a:t>
            </a:r>
            <a:r>
              <a:rPr lang="en-US" altLang="ko-KR" smtClean="0"/>
              <a:t>, </a:t>
            </a:r>
            <a:r>
              <a:rPr lang="ko-KR" altLang="en-US" smtClean="0"/>
              <a:t>클러스터링</a:t>
            </a:r>
            <a:r>
              <a:rPr lang="en-US" altLang="ko-KR" smtClean="0"/>
              <a:t>)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987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4877" t="9309" r="12728" b="30099"/>
          <a:stretch/>
        </p:blipFill>
        <p:spPr>
          <a:xfrm>
            <a:off x="837826" y="298623"/>
            <a:ext cx="5258174" cy="644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892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환경 서브시스템 서브시스템 </a:t>
            </a:r>
            <a:r>
              <a:rPr lang="en-US" altLang="ko-KR" smtClean="0"/>
              <a:t>DLL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환경 서브 시스템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	</a:t>
            </a:r>
            <a:r>
              <a:rPr lang="ko-KR" altLang="en-US" smtClean="0"/>
              <a:t>윈도우 익스큐티브 일부를 애플리케이션에 노출하는 역할</a:t>
            </a:r>
            <a:r>
              <a:rPr lang="en-US" altLang="ko-KR" smtClean="0"/>
              <a:t>.</a:t>
            </a:r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서브 시스템 </a:t>
            </a:r>
            <a:r>
              <a:rPr lang="en-US" altLang="ko-KR" smtClean="0"/>
              <a:t>DLL</a:t>
            </a:r>
          </a:p>
          <a:p>
            <a:pPr marL="0" indent="0">
              <a:buNone/>
            </a:pPr>
            <a:r>
              <a:rPr lang="en-US" altLang="ko-KR" smtClean="0"/>
              <a:t>	</a:t>
            </a:r>
            <a:r>
              <a:rPr lang="ko-KR" altLang="en-US" smtClean="0"/>
              <a:t>윈도우 시스템 서비스를 호출하기위한 </a:t>
            </a:r>
            <a:r>
              <a:rPr lang="en-US" altLang="ko-KR" smtClean="0"/>
              <a:t>DLL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 sz="1800" smtClean="0"/>
              <a:t>윈도우 </a:t>
            </a:r>
            <a:r>
              <a:rPr lang="ko-KR" altLang="en-US" sz="1800"/>
              <a:t>익</a:t>
            </a:r>
            <a:r>
              <a:rPr lang="ko-KR" altLang="en-US" sz="1800" smtClean="0"/>
              <a:t>스큐티브 </a:t>
            </a:r>
            <a:endParaRPr lang="en-US" altLang="ko-KR" sz="1800" smtClean="0"/>
          </a:p>
          <a:p>
            <a:pPr marL="0" indent="0">
              <a:buNone/>
            </a:pPr>
            <a:r>
              <a:rPr lang="en-US" altLang="ko-KR" sz="1800"/>
              <a:t>	</a:t>
            </a:r>
            <a:r>
              <a:rPr lang="ko-KR" altLang="en-US" sz="1800" smtClean="0"/>
              <a:t>커널의 상위계층 레지스트리</a:t>
            </a:r>
            <a:r>
              <a:rPr lang="en-US" altLang="ko-KR" sz="1800" smtClean="0"/>
              <a:t>, </a:t>
            </a:r>
            <a:r>
              <a:rPr lang="ko-KR" altLang="en-US" sz="1800" smtClean="0"/>
              <a:t>프로세스와 스레드 </a:t>
            </a:r>
            <a:r>
              <a:rPr lang="en-US" altLang="ko-KR" sz="1800" smtClean="0"/>
              <a:t>I/O</a:t>
            </a:r>
            <a:r>
              <a:rPr lang="ko-KR" altLang="en-US" sz="1800" smtClean="0"/>
              <a:t>관리 등</a:t>
            </a:r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855108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환경 서브시스템과 서브시스템 </a:t>
            </a:r>
            <a:r>
              <a:rPr lang="en-US" altLang="ko-KR" smtClean="0"/>
              <a:t>DLL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smtClean="0"/>
          </a:p>
          <a:p>
            <a:r>
              <a:rPr lang="ko-KR" altLang="en-US" smtClean="0"/>
              <a:t>서브시스템 </a:t>
            </a:r>
            <a:r>
              <a:rPr lang="en-US" altLang="ko-KR" smtClean="0"/>
              <a:t>DLL </a:t>
            </a:r>
            <a:r>
              <a:rPr lang="ko-KR" altLang="en-US" smtClean="0"/>
              <a:t>호출의 세가지경우</a:t>
            </a:r>
            <a:endParaRPr lang="en-US" altLang="ko-KR" smtClean="0"/>
          </a:p>
          <a:p>
            <a:pPr marL="0" indent="0">
              <a:buNone/>
            </a:pPr>
            <a:endParaRPr lang="en-US" altLang="ko-KR"/>
          </a:p>
          <a:p>
            <a:r>
              <a:rPr lang="ko-KR" altLang="en-US" smtClean="0"/>
              <a:t>함수가 익스큐티브 호출을 요구한다</a:t>
            </a:r>
            <a:r>
              <a:rPr lang="en-US" altLang="ko-KR" smtClean="0"/>
              <a:t>.</a:t>
            </a:r>
          </a:p>
          <a:p>
            <a:endParaRPr lang="en-US" altLang="ko-KR"/>
          </a:p>
          <a:p>
            <a:r>
              <a:rPr lang="ko-KR" altLang="en-US" smtClean="0"/>
              <a:t>서브시스템 프로세스에게 특정 일을 요구한다</a:t>
            </a:r>
            <a:r>
              <a:rPr lang="en-US" altLang="ko-KR" smtClean="0"/>
              <a:t>.</a:t>
            </a:r>
          </a:p>
          <a:p>
            <a:endParaRPr lang="en-US" altLang="ko-KR"/>
          </a:p>
          <a:p>
            <a:r>
              <a:rPr lang="ko-KR" altLang="en-US"/>
              <a:t>유저모드에서 구현 </a:t>
            </a:r>
            <a:r>
              <a:rPr lang="en-US" altLang="ko-KR"/>
              <a:t/>
            </a:r>
            <a:br>
              <a:rPr lang="en-US" altLang="ko-KR"/>
            </a:br>
            <a:r>
              <a:rPr lang="en-US" altLang="ko-KR"/>
              <a:t>		(</a:t>
            </a:r>
            <a:r>
              <a:rPr lang="ko-KR" altLang="en-US"/>
              <a:t>서브 시스템으로 메시지 전달이 이뤄지지 않는다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		</a:t>
            </a:r>
            <a:r>
              <a:rPr lang="ko-KR" altLang="en-US"/>
              <a:t>익스큐티브 시스템 서비스도 호출되지 않는다</a:t>
            </a:r>
            <a:r>
              <a:rPr lang="en-US" altLang="ko-KR"/>
              <a:t>.)</a:t>
            </a:r>
          </a:p>
          <a:p>
            <a:endParaRPr lang="en-US" altLang="ko-KR" smtClean="0"/>
          </a:p>
          <a:p>
            <a:endParaRPr lang="en-US" altLang="ko-KR" smtClean="0"/>
          </a:p>
          <a:p>
            <a:pPr marL="0" indent="0">
              <a:buNone/>
            </a:pPr>
            <a:endParaRPr lang="en-US" altLang="ko-KR" smtClean="0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21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서브시스템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171074"/>
            <a:ext cx="11032375" cy="568692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서브 시스템의 목적은 윈도잉과 </a:t>
            </a:r>
            <a:r>
              <a:rPr lang="en-US" altLang="ko-KR" smtClean="0"/>
              <a:t>I/O</a:t>
            </a:r>
            <a:r>
              <a:rPr lang="ko-KR" altLang="en-US" smtClean="0"/>
              <a:t>에 대한 중복을 방지하기 위해 만들어졌다</a:t>
            </a:r>
            <a:r>
              <a:rPr lang="en-US" altLang="ko-KR" smtClean="0"/>
              <a:t>.</a:t>
            </a:r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 smtClean="0"/>
              <a:t>결과 서브 시스템은 다음과 같은 컴포넌트로 구성된다</a:t>
            </a:r>
            <a:r>
              <a:rPr lang="en-US" altLang="ko-KR" smtClean="0"/>
              <a:t>.</a:t>
            </a:r>
          </a:p>
          <a:p>
            <a:pPr marL="0" indent="0">
              <a:buNone/>
            </a:pPr>
            <a:r>
              <a:rPr lang="ko-KR" altLang="en-US" sz="2000" smtClean="0"/>
              <a:t>프로세스와 스레드의 생성과 삭제</a:t>
            </a:r>
            <a:endParaRPr lang="en-US" altLang="ko-KR" sz="2000" smtClean="0"/>
          </a:p>
          <a:p>
            <a:pPr marL="0" indent="0">
              <a:buNone/>
            </a:pPr>
            <a:r>
              <a:rPr lang="ko-KR" altLang="en-US" sz="2000" smtClean="0"/>
              <a:t>매니페스트 지원</a:t>
            </a:r>
            <a:r>
              <a:rPr lang="en-US" altLang="ko-KR" sz="2000" smtClean="0"/>
              <a:t>(</a:t>
            </a:r>
            <a:r>
              <a:rPr lang="ko-KR" altLang="en-US" sz="2000" smtClean="0"/>
              <a:t>메타데이터를 포함하는 파일</a:t>
            </a:r>
            <a:r>
              <a:rPr lang="en-US" altLang="ko-KR" sz="2000" smtClean="0"/>
              <a:t>)</a:t>
            </a:r>
          </a:p>
          <a:p>
            <a:pPr marL="0" indent="0">
              <a:buNone/>
            </a:pPr>
            <a:r>
              <a:rPr lang="ko-KR" altLang="en-US" sz="2000" smtClean="0"/>
              <a:t>윈도우 관리자</a:t>
            </a:r>
            <a:r>
              <a:rPr lang="en-US" altLang="ko-KR" sz="2000" smtClean="0"/>
              <a:t>(</a:t>
            </a:r>
            <a:r>
              <a:rPr lang="ko-KR" altLang="en-US" sz="2000" smtClean="0"/>
              <a:t>윈도우 디스플레이 제어</a:t>
            </a:r>
            <a:r>
              <a:rPr lang="en-US" altLang="ko-KR" sz="2000" smtClean="0"/>
              <a:t>, </a:t>
            </a:r>
            <a:r>
              <a:rPr lang="ko-KR" altLang="en-US" sz="2000" smtClean="0"/>
              <a:t>화면 출력</a:t>
            </a:r>
            <a:r>
              <a:rPr lang="en-US" altLang="ko-KR" sz="2000" smtClean="0"/>
              <a:t>, </a:t>
            </a:r>
            <a:r>
              <a:rPr lang="ko-KR" altLang="en-US" sz="2000" smtClean="0"/>
              <a:t>장치로부터 입력을 수집</a:t>
            </a:r>
            <a:r>
              <a:rPr lang="en-US" altLang="ko-KR" sz="2000" smtClean="0"/>
              <a:t>, </a:t>
            </a:r>
            <a:r>
              <a:rPr lang="ko-KR" altLang="en-US" sz="2000" smtClean="0"/>
              <a:t>유저 메시지 전달</a:t>
            </a:r>
            <a:r>
              <a:rPr lang="en-US" altLang="ko-KR" sz="2000" smtClean="0"/>
              <a:t>)</a:t>
            </a:r>
          </a:p>
          <a:p>
            <a:pPr marL="0" indent="0">
              <a:buNone/>
            </a:pPr>
            <a:r>
              <a:rPr lang="ko-KR" altLang="en-US" sz="2000" smtClean="0"/>
              <a:t>그래픽 관련 인터페이스 지원</a:t>
            </a:r>
            <a:endParaRPr lang="en-US" altLang="ko-KR" sz="2000" smtClean="0"/>
          </a:p>
          <a:p>
            <a:pPr marL="0" indent="0">
              <a:buNone/>
            </a:pPr>
            <a:r>
              <a:rPr lang="en-US" altLang="ko-KR" sz="2000" smtClean="0"/>
              <a:t>DirectX </a:t>
            </a:r>
            <a:r>
              <a:rPr lang="ko-KR" altLang="en-US" sz="2000" smtClean="0"/>
              <a:t>래퍼</a:t>
            </a:r>
            <a:endParaRPr lang="en-US" altLang="ko-KR" sz="2000" smtClean="0"/>
          </a:p>
          <a:p>
            <a:pPr marL="0" indent="0">
              <a:buNone/>
            </a:pPr>
            <a:r>
              <a:rPr lang="ko-KR" altLang="en-US" sz="2000" smtClean="0"/>
              <a:t>콘솔 어플리케이션을 위한 지원</a:t>
            </a:r>
            <a:endParaRPr lang="en-US" altLang="ko-KR" sz="2000" smtClean="0"/>
          </a:p>
          <a:p>
            <a:pPr marL="0" indent="0">
              <a:buNone/>
            </a:pPr>
            <a:r>
              <a:rPr lang="ko-KR" altLang="en-US" sz="2000" smtClean="0"/>
              <a:t>커널 모드 시스템 서비스 호출로 변환</a:t>
            </a:r>
            <a:endParaRPr lang="en-US" altLang="ko-KR" sz="2000" smtClean="0"/>
          </a:p>
          <a:p>
            <a:pPr marL="0" indent="0">
              <a:buNone/>
            </a:pPr>
            <a:r>
              <a:rPr lang="ko-KR" altLang="en-US" sz="2000" smtClean="0"/>
              <a:t>그래픽 디스플레이</a:t>
            </a:r>
            <a:r>
              <a:rPr lang="en-US" altLang="ko-KR" sz="2000" smtClean="0"/>
              <a:t>, </a:t>
            </a:r>
            <a:r>
              <a:rPr lang="ko-KR" altLang="en-US" sz="2000" smtClean="0"/>
              <a:t>프린터</a:t>
            </a:r>
            <a:r>
              <a:rPr lang="en-US" altLang="ko-KR" sz="2000" smtClean="0"/>
              <a:t>, </a:t>
            </a:r>
            <a:r>
              <a:rPr lang="ko-KR" altLang="en-US" sz="2000" smtClean="0"/>
              <a:t>그래픽 디바이스 드라이버 지원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886136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익스큐티브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커널의 상위계층이다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커널에 접근 할 수 있도록 </a:t>
            </a:r>
            <a:r>
              <a:rPr lang="ko-KR" altLang="en-US" smtClean="0">
                <a:solidFill>
                  <a:srgbClr val="FF0000"/>
                </a:solidFill>
              </a:rPr>
              <a:t>인터페이스를 제공한다</a:t>
            </a:r>
            <a:r>
              <a:rPr lang="en-US" altLang="ko-KR" smtClean="0">
                <a:solidFill>
                  <a:srgbClr val="FF0000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mtClean="0"/>
          </a:p>
          <a:p>
            <a:r>
              <a:rPr lang="ko-KR" altLang="en-US" sz="2400" smtClean="0"/>
              <a:t>유저모드로 호출이 가능한 함수</a:t>
            </a:r>
            <a:endParaRPr lang="en-US" altLang="ko-KR" sz="2400" smtClean="0"/>
          </a:p>
          <a:p>
            <a:r>
              <a:rPr lang="ko-KR" altLang="en-US" sz="2400" smtClean="0"/>
              <a:t>디바이스 드라이버 함수</a:t>
            </a:r>
            <a:endParaRPr lang="en-US" altLang="ko-KR" sz="2400" smtClean="0"/>
          </a:p>
          <a:p>
            <a:r>
              <a:rPr lang="ko-KR" altLang="en-US" sz="2400" smtClean="0"/>
              <a:t>문서화 되어 있으며 커널모드에서만 호출 할 수 있는 함수</a:t>
            </a:r>
            <a:endParaRPr lang="en-US" altLang="ko-KR" sz="2400" smtClean="0"/>
          </a:p>
          <a:p>
            <a:r>
              <a:rPr lang="ko-KR" altLang="en-US" sz="2400" smtClean="0"/>
              <a:t>전역 심볼에만 정의되어 있는 함수</a:t>
            </a:r>
            <a:endParaRPr lang="en-US" altLang="ko-KR" sz="2400" smtClean="0"/>
          </a:p>
          <a:p>
            <a:r>
              <a:rPr lang="ko-KR" altLang="en-US" sz="2400" smtClean="0"/>
              <a:t>모듈 내부에 있지만 전역 심볼에 정의되어 있지 않은 함수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91849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익스큐티브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4"/>
            <a:ext cx="10515600" cy="589474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다음과 같은 컴포넌트로 구성 된다</a:t>
            </a:r>
            <a:r>
              <a:rPr lang="en-US" altLang="ko-KR" smtClean="0"/>
              <a:t>.</a:t>
            </a:r>
          </a:p>
          <a:p>
            <a:r>
              <a:rPr lang="ko-KR" altLang="en-US" sz="2400" smtClean="0"/>
              <a:t>구성관리자 </a:t>
            </a:r>
            <a:r>
              <a:rPr lang="en-US" altLang="ko-KR" sz="2400" smtClean="0"/>
              <a:t>(</a:t>
            </a:r>
            <a:r>
              <a:rPr lang="ko-KR" altLang="en-US" sz="2400" smtClean="0"/>
              <a:t>레지스트리 구현과 관리</a:t>
            </a:r>
            <a:r>
              <a:rPr lang="en-US" altLang="ko-KR" sz="2400" smtClean="0"/>
              <a:t>)</a:t>
            </a:r>
          </a:p>
          <a:p>
            <a:r>
              <a:rPr lang="ko-KR" altLang="en-US" sz="2400" smtClean="0"/>
              <a:t>프로세스와 스레드 관리자</a:t>
            </a:r>
            <a:endParaRPr lang="en-US" altLang="ko-KR" sz="2400" smtClean="0"/>
          </a:p>
          <a:p>
            <a:r>
              <a:rPr lang="ko-KR" altLang="en-US" sz="2400" smtClean="0"/>
              <a:t>보안 참조 모니터 </a:t>
            </a:r>
            <a:r>
              <a:rPr lang="en-US" altLang="ko-KR" sz="2400" smtClean="0"/>
              <a:t>(</a:t>
            </a:r>
            <a:r>
              <a:rPr lang="ko-KR" altLang="en-US" sz="2400" smtClean="0"/>
              <a:t>운영체제 리소스 보호</a:t>
            </a:r>
            <a:r>
              <a:rPr lang="en-US" altLang="ko-KR" sz="2400" smtClean="0"/>
              <a:t>, </a:t>
            </a:r>
            <a:r>
              <a:rPr lang="ko-KR" altLang="en-US" sz="2400" smtClean="0"/>
              <a:t>런타임 객체 보호와 감사</a:t>
            </a:r>
            <a:r>
              <a:rPr lang="en-US" altLang="ko-KR" sz="2400" smtClean="0"/>
              <a:t>)</a:t>
            </a:r>
          </a:p>
          <a:p>
            <a:r>
              <a:rPr lang="en-US" altLang="ko-KR" sz="2400" smtClean="0"/>
              <a:t>I/O </a:t>
            </a:r>
            <a:r>
              <a:rPr lang="ko-KR" altLang="en-US" sz="2400" smtClean="0"/>
              <a:t>관리자 </a:t>
            </a:r>
            <a:endParaRPr lang="en-US" altLang="ko-KR" sz="2400"/>
          </a:p>
          <a:p>
            <a:r>
              <a:rPr lang="ko-KR" altLang="en-US" sz="2400" smtClean="0"/>
              <a:t>플러그앤 플레이 관리자 </a:t>
            </a:r>
            <a:r>
              <a:rPr lang="en-US" altLang="ko-KR" sz="2400" smtClean="0"/>
              <a:t>(</a:t>
            </a:r>
            <a:r>
              <a:rPr lang="ko-KR" altLang="en-US" sz="2400"/>
              <a:t>드라이버 관리</a:t>
            </a:r>
            <a:r>
              <a:rPr lang="en-US" altLang="ko-KR" sz="2400" smtClean="0"/>
              <a:t>)</a:t>
            </a:r>
          </a:p>
          <a:p>
            <a:r>
              <a:rPr lang="ko-KR" altLang="en-US" sz="2400" smtClean="0"/>
              <a:t>전원관리자 </a:t>
            </a:r>
            <a:r>
              <a:rPr lang="en-US" altLang="ko-KR" sz="2400" smtClean="0"/>
              <a:t>(</a:t>
            </a:r>
            <a:r>
              <a:rPr lang="ko-KR" altLang="en-US" sz="2400" smtClean="0"/>
              <a:t>전원 이벤트 관리  </a:t>
            </a:r>
            <a:r>
              <a:rPr lang="en-US" altLang="ko-KR" sz="2400" smtClean="0"/>
              <a:t>ex. </a:t>
            </a:r>
            <a:r>
              <a:rPr lang="ko-KR" altLang="en-US" sz="2400" smtClean="0"/>
              <a:t>시스템 상태에 따른 전력 소모 조정</a:t>
            </a:r>
            <a:r>
              <a:rPr lang="en-US" altLang="ko-KR" sz="2400" smtClean="0"/>
              <a:t>)</a:t>
            </a:r>
          </a:p>
          <a:p>
            <a:r>
              <a:rPr lang="ko-KR" altLang="en-US" sz="2400" smtClean="0"/>
              <a:t>윈도우 드라이버 모델 윈도우 관리 도구</a:t>
            </a:r>
            <a:endParaRPr lang="en-US" altLang="ko-KR" sz="2400" smtClean="0"/>
          </a:p>
          <a:p>
            <a:r>
              <a:rPr lang="ko-KR" altLang="en-US" sz="2400" smtClean="0"/>
              <a:t>캐시 관리자 </a:t>
            </a:r>
            <a:r>
              <a:rPr lang="en-US" altLang="ko-KR" sz="2400" smtClean="0"/>
              <a:t>(</a:t>
            </a:r>
            <a:r>
              <a:rPr lang="ko-KR" altLang="en-US" sz="2400" smtClean="0"/>
              <a:t>최근 참조된 디스크 데이터 관리</a:t>
            </a:r>
            <a:r>
              <a:rPr lang="en-US" altLang="ko-KR" sz="2400" smtClean="0"/>
              <a:t>)</a:t>
            </a:r>
          </a:p>
          <a:p>
            <a:r>
              <a:rPr lang="ko-KR" altLang="en-US" sz="2400" smtClean="0"/>
              <a:t>메모리 관리자 </a:t>
            </a:r>
            <a:r>
              <a:rPr lang="en-US" altLang="ko-KR" sz="2400" smtClean="0"/>
              <a:t>(</a:t>
            </a:r>
            <a:r>
              <a:rPr lang="ko-KR" altLang="en-US" sz="2400" smtClean="0"/>
              <a:t>가상메모리</a:t>
            </a:r>
            <a:r>
              <a:rPr lang="en-US" altLang="ko-KR" sz="2400" smtClean="0"/>
              <a:t>)</a:t>
            </a:r>
          </a:p>
          <a:p>
            <a:r>
              <a:rPr lang="ko-KR" altLang="en-US" sz="2400" smtClean="0"/>
              <a:t>논리적 프리패처와 슈퍼패치 </a:t>
            </a:r>
            <a:r>
              <a:rPr lang="en-US" altLang="ko-KR" sz="2400" smtClean="0"/>
              <a:t>(</a:t>
            </a:r>
            <a:r>
              <a:rPr lang="ko-KR" altLang="en-US" sz="2400" smtClean="0"/>
              <a:t>데이터 로딩 최적화</a:t>
            </a:r>
            <a:r>
              <a:rPr lang="en-US" altLang="ko-KR" sz="2400" smtClean="0"/>
              <a:t>)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1107623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익스큐티브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ko-KR" sz="2400" smtClean="0"/>
          </a:p>
          <a:p>
            <a:pPr marL="0" indent="0">
              <a:buNone/>
            </a:pPr>
            <a:r>
              <a:rPr lang="ko-KR" altLang="en-US" sz="2400" smtClean="0"/>
              <a:t>객체관리자 </a:t>
            </a:r>
            <a:r>
              <a:rPr lang="en-US" altLang="ko-KR" sz="2400" smtClean="0"/>
              <a:t>(</a:t>
            </a:r>
            <a:r>
              <a:rPr lang="ko-KR" altLang="en-US" sz="2400" smtClean="0"/>
              <a:t>리소스 생성</a:t>
            </a:r>
            <a:r>
              <a:rPr lang="en-US" altLang="ko-KR" sz="2400" smtClean="0"/>
              <a:t>, </a:t>
            </a:r>
            <a:r>
              <a:rPr lang="ko-KR" altLang="en-US" sz="2400" smtClean="0"/>
              <a:t>관리</a:t>
            </a:r>
            <a:r>
              <a:rPr lang="en-US" altLang="ko-KR" sz="2400" smtClean="0"/>
              <a:t>, </a:t>
            </a:r>
            <a:r>
              <a:rPr lang="ko-KR" altLang="en-US" sz="2400" smtClean="0"/>
              <a:t>삭제</a:t>
            </a:r>
            <a:r>
              <a:rPr lang="en-US" altLang="ko-KR" sz="2400" smtClean="0"/>
              <a:t>)</a:t>
            </a:r>
          </a:p>
          <a:p>
            <a:pPr marL="0" indent="0">
              <a:buNone/>
            </a:pPr>
            <a:r>
              <a:rPr lang="en-US" altLang="ko-KR" sz="2400" smtClean="0"/>
              <a:t>LPC</a:t>
            </a:r>
            <a:r>
              <a:rPr lang="ko-KR" altLang="en-US" sz="2400" smtClean="0"/>
              <a:t>기능 </a:t>
            </a:r>
            <a:r>
              <a:rPr lang="en-US" altLang="ko-KR" sz="2400" smtClean="0"/>
              <a:t>(</a:t>
            </a:r>
            <a:r>
              <a:rPr lang="ko-KR" altLang="en-US" sz="2400" smtClean="0"/>
              <a:t>서버프로세스와 클라이언트 프로세스간 메시지 전달</a:t>
            </a:r>
            <a:r>
              <a:rPr lang="en-US" altLang="ko-KR" sz="2400" smtClean="0"/>
              <a:t>)</a:t>
            </a:r>
          </a:p>
          <a:p>
            <a:pPr marL="0" indent="0">
              <a:buNone/>
            </a:pPr>
            <a:r>
              <a:rPr lang="ko-KR" altLang="en-US" sz="2400" smtClean="0"/>
              <a:t>공통 런타임 라이브러리 함수의 집합</a:t>
            </a:r>
            <a:endParaRPr lang="en-US" altLang="ko-KR" sz="2400" smtClean="0"/>
          </a:p>
          <a:p>
            <a:pPr marL="0" indent="0">
              <a:buNone/>
            </a:pPr>
            <a:r>
              <a:rPr lang="ko-KR" altLang="en-US" sz="2400" smtClean="0"/>
              <a:t>시스템 메모리 할당</a:t>
            </a:r>
            <a:endParaRPr lang="en-US" altLang="ko-KR" sz="2400" smtClean="0"/>
          </a:p>
          <a:p>
            <a:pPr marL="0" indent="0">
              <a:buNone/>
            </a:pPr>
            <a:endParaRPr lang="en-US" altLang="ko-KR" sz="2400"/>
          </a:p>
          <a:p>
            <a:pPr marL="0" indent="0">
              <a:buNone/>
            </a:pPr>
            <a:r>
              <a:rPr lang="ko-KR" altLang="en-US" sz="2400" smtClean="0">
                <a:solidFill>
                  <a:srgbClr val="FF0000"/>
                </a:solidFill>
              </a:rPr>
              <a:t>등 커널모드와 유저모드의 중간 다리 역할을 하며 시스템을 관리한다</a:t>
            </a:r>
            <a:r>
              <a:rPr lang="en-US" altLang="ko-KR" sz="2400" smtClean="0">
                <a:solidFill>
                  <a:srgbClr val="FF0000"/>
                </a:solidFill>
              </a:rPr>
              <a:t>.</a:t>
            </a:r>
            <a:endParaRPr lang="ko-KR" altLang="en-US" sz="24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866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커널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3"/>
            <a:ext cx="10515600" cy="66761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mtClean="0"/>
              <a:t>저수준 하드웨어 아키텍처의 지원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익스큐티브의 기본 메커니즘 함수 제공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고수준 컴포턴트가 필요로하는 저수준 프리미티브</a:t>
            </a:r>
            <a:r>
              <a:rPr lang="en-US" altLang="ko-KR" smtClean="0"/>
              <a:t>, </a:t>
            </a:r>
            <a:r>
              <a:rPr lang="ko-KR" altLang="en-US" smtClean="0"/>
              <a:t>매커니즘제공</a:t>
            </a:r>
            <a:endParaRPr lang="en-US" altLang="ko-KR"/>
          </a:p>
          <a:p>
            <a:pPr marL="0" indent="0">
              <a:buNone/>
            </a:pPr>
            <a:r>
              <a:rPr lang="ko-KR" altLang="en-US" sz="2400" smtClean="0"/>
              <a:t>커널 스레드</a:t>
            </a:r>
            <a:r>
              <a:rPr lang="en-US" altLang="ko-KR" sz="2400" smtClean="0"/>
              <a:t>, </a:t>
            </a:r>
            <a:r>
              <a:rPr lang="ko-KR" altLang="en-US" sz="2400" smtClean="0"/>
              <a:t>뮤텍스</a:t>
            </a:r>
            <a:r>
              <a:rPr lang="en-US" altLang="ko-KR" sz="2400" smtClean="0"/>
              <a:t>, </a:t>
            </a:r>
            <a:r>
              <a:rPr lang="ko-KR" altLang="en-US" sz="2400" smtClean="0"/>
              <a:t>이벤트</a:t>
            </a:r>
            <a:r>
              <a:rPr lang="en-US" altLang="ko-KR" sz="2400" smtClean="0"/>
              <a:t>, </a:t>
            </a:r>
            <a:r>
              <a:rPr lang="ko-KR" altLang="en-US" sz="2400" smtClean="0"/>
              <a:t>커널 이벤트 페어</a:t>
            </a:r>
            <a:r>
              <a:rPr lang="en-US" altLang="ko-KR" sz="2400" smtClean="0"/>
              <a:t>, </a:t>
            </a:r>
            <a:r>
              <a:rPr lang="ko-KR" altLang="en-US" sz="2400" smtClean="0"/>
              <a:t>세마포어</a:t>
            </a:r>
            <a:r>
              <a:rPr lang="en-US" altLang="ko-KR" sz="2400" smtClean="0"/>
              <a:t>, </a:t>
            </a:r>
            <a:r>
              <a:rPr lang="ko-KR" altLang="en-US" sz="2400" smtClean="0"/>
              <a:t>타이머</a:t>
            </a:r>
            <a:r>
              <a:rPr lang="en-US" altLang="ko-KR" sz="2400"/>
              <a:t> </a:t>
            </a:r>
            <a:r>
              <a:rPr lang="ko-KR" altLang="en-US" sz="2400" smtClean="0"/>
              <a:t>등</a:t>
            </a:r>
            <a:endParaRPr lang="en-US" altLang="ko-KR" sz="2400" smtClean="0"/>
          </a:p>
          <a:p>
            <a:pPr marL="0" indent="0">
              <a:buNone/>
            </a:pPr>
            <a:endParaRPr lang="en-US" altLang="ko-KR" sz="2400" smtClean="0"/>
          </a:p>
          <a:p>
            <a:pPr marL="0" indent="0">
              <a:buNone/>
            </a:pPr>
            <a:r>
              <a:rPr lang="en-US" altLang="ko-KR" sz="2400" smtClean="0"/>
              <a:t>KPCR(processor control region) : </a:t>
            </a:r>
            <a:r>
              <a:rPr lang="ko-KR" altLang="en-US" sz="2400" smtClean="0"/>
              <a:t>프로세서의 기본정보를 담고있는 구조체</a:t>
            </a:r>
            <a:r>
              <a:rPr lang="en-US" altLang="ko-KR" sz="2400" smtClean="0"/>
              <a:t>(</a:t>
            </a:r>
            <a:r>
              <a:rPr lang="ko-KR" altLang="en-US" sz="2400" smtClean="0"/>
              <a:t>인터럽트 테이블</a:t>
            </a:r>
            <a:r>
              <a:rPr lang="en-US" altLang="ko-KR" sz="2400" smtClean="0"/>
              <a:t>, </a:t>
            </a:r>
            <a:r>
              <a:rPr lang="ko-KR" altLang="en-US" sz="2400" smtClean="0"/>
              <a:t>작업 상태 세그먼드</a:t>
            </a:r>
            <a:r>
              <a:rPr lang="en-US" altLang="ko-KR" sz="2400" smtClean="0"/>
              <a:t>,</a:t>
            </a:r>
            <a:r>
              <a:rPr lang="ko-KR" altLang="en-US" sz="2400" smtClean="0"/>
              <a:t> 디스크립터 테이블</a:t>
            </a:r>
            <a:r>
              <a:rPr lang="en-US" altLang="ko-KR" sz="2400" smtClean="0"/>
              <a:t>)</a:t>
            </a:r>
          </a:p>
          <a:p>
            <a:pPr marL="0" indent="0">
              <a:buNone/>
            </a:pPr>
            <a:r>
              <a:rPr lang="en-US" altLang="ko-KR" sz="2400" smtClean="0"/>
              <a:t>KPRCB(control block) : </a:t>
            </a:r>
            <a:r>
              <a:rPr lang="ko-KR" altLang="en-US" sz="2400" smtClean="0"/>
              <a:t>프로세서의 실행을 위한 데이터들을 담고 있는 블록</a:t>
            </a:r>
            <a:r>
              <a:rPr lang="en-US" altLang="ko-KR" sz="2400" smtClean="0"/>
              <a:t>(</a:t>
            </a:r>
            <a:r>
              <a:rPr lang="ko-KR" altLang="en-US" sz="2400" smtClean="0"/>
              <a:t>스레드</a:t>
            </a:r>
            <a:r>
              <a:rPr lang="en-US" altLang="ko-KR" sz="2400" smtClean="0"/>
              <a:t>, CPU, </a:t>
            </a:r>
            <a:r>
              <a:rPr lang="ko-KR" altLang="en-US" sz="2400" smtClean="0"/>
              <a:t>캐시</a:t>
            </a:r>
            <a:r>
              <a:rPr lang="en-US" altLang="ko-KR" sz="2400" smtClean="0"/>
              <a:t>, </a:t>
            </a:r>
            <a:r>
              <a:rPr lang="ko-KR" altLang="en-US" sz="2400" smtClean="0"/>
              <a:t>시간 정보 등</a:t>
            </a:r>
            <a:r>
              <a:rPr lang="en-US" altLang="ko-KR" sz="2400" smtClean="0"/>
              <a:t>)</a:t>
            </a:r>
            <a:endParaRPr lang="en-US" altLang="ko-KR" sz="2400"/>
          </a:p>
          <a:p>
            <a:pPr marL="0" indent="0">
              <a:buNone/>
            </a:pPr>
            <a:endParaRPr lang="en-US" altLang="ko-KR" sz="1800" smtClean="0"/>
          </a:p>
          <a:p>
            <a:pPr marL="0" indent="0">
              <a:buNone/>
            </a:pPr>
            <a:r>
              <a:rPr lang="ko-KR" altLang="en-US" sz="1800" smtClean="0"/>
              <a:t>프리미티브 </a:t>
            </a:r>
            <a:r>
              <a:rPr lang="en-US" altLang="ko-KR" sz="1800"/>
              <a:t>(Primitive) : `</a:t>
            </a:r>
            <a:r>
              <a:rPr lang="ko-KR" altLang="en-US" sz="1800"/>
              <a:t>원초적인</a:t>
            </a:r>
            <a:r>
              <a:rPr lang="en-US" altLang="ko-KR" sz="1800"/>
              <a:t>`,`</a:t>
            </a:r>
            <a:r>
              <a:rPr lang="ko-KR" altLang="en-US" sz="1800"/>
              <a:t>원시적인</a:t>
            </a:r>
            <a:r>
              <a:rPr lang="en-US" altLang="ko-KR" sz="1800"/>
              <a:t>`,`</a:t>
            </a:r>
            <a:r>
              <a:rPr lang="ko-KR" altLang="en-US" sz="1800"/>
              <a:t>가장 기초적인</a:t>
            </a:r>
            <a:r>
              <a:rPr lang="en-US" altLang="ko-KR" smtClean="0"/>
              <a:t>`</a:t>
            </a:r>
          </a:p>
          <a:p>
            <a:pPr marL="0" indent="0">
              <a:buNone/>
            </a:pPr>
            <a:r>
              <a:rPr lang="ko-KR" altLang="en-US" sz="1900"/>
              <a:t>공학적으로</a:t>
            </a:r>
            <a:r>
              <a:rPr lang="en-US" altLang="ko-KR" sz="1900"/>
              <a:t>, </a:t>
            </a:r>
            <a:r>
              <a:rPr lang="ko-KR" altLang="en-US" sz="1900"/>
              <a:t>어떤 복잡한 대상을 표현할 때</a:t>
            </a:r>
            <a:r>
              <a:rPr lang="en-US" altLang="ko-KR" sz="1900" smtClean="0"/>
              <a:t>,</a:t>
            </a:r>
            <a:r>
              <a:rPr lang="ko-KR" altLang="en-US" sz="1900"/>
              <a:t> 가장 기본적인 것</a:t>
            </a:r>
            <a:r>
              <a:rPr lang="en-US" altLang="ko-KR" sz="1900"/>
              <a:t>(</a:t>
            </a:r>
            <a:r>
              <a:rPr lang="ko-KR" altLang="en-US" sz="1900"/>
              <a:t>동작</a:t>
            </a:r>
            <a:r>
              <a:rPr lang="en-US" altLang="ko-KR" sz="1900"/>
              <a:t>)</a:t>
            </a:r>
            <a:r>
              <a:rPr lang="ko-KR" altLang="en-US" sz="1900"/>
              <a:t>에 대한 의미적 표현 </a:t>
            </a:r>
            <a:r>
              <a:rPr lang="ko-KR" altLang="en-US" sz="1900" smtClean="0"/>
              <a:t>요소</a:t>
            </a:r>
            <a:endParaRPr lang="en-US" altLang="ko-KR" sz="1900" smtClean="0"/>
          </a:p>
          <a:p>
            <a:pPr marL="0" indent="0">
              <a:buNone/>
            </a:pPr>
            <a:r>
              <a:rPr lang="ko-KR" altLang="en-US" sz="1700"/>
              <a:t>뮤텍스 </a:t>
            </a:r>
            <a:r>
              <a:rPr lang="en-US" altLang="ko-KR" sz="1700"/>
              <a:t>: </a:t>
            </a:r>
            <a:r>
              <a:rPr lang="ko-KR" altLang="en-US" sz="1700"/>
              <a:t>공유자원으로 들어 갈 수 있는 키</a:t>
            </a:r>
            <a:endParaRPr lang="en-US" altLang="ko-KR" sz="1700"/>
          </a:p>
          <a:p>
            <a:pPr marL="0" indent="0">
              <a:buNone/>
            </a:pPr>
            <a:r>
              <a:rPr lang="ko-KR" altLang="en-US" sz="1700"/>
              <a:t>세마포어 </a:t>
            </a:r>
            <a:r>
              <a:rPr lang="en-US" altLang="ko-KR" sz="1700"/>
              <a:t>:</a:t>
            </a:r>
            <a:r>
              <a:rPr lang="ko-KR" altLang="en-US" sz="1700"/>
              <a:t> 남아있는 공유자원을 표시해주는 변수</a:t>
            </a:r>
            <a:endParaRPr lang="en-US" altLang="ko-KR" sz="1700"/>
          </a:p>
          <a:p>
            <a:pPr marL="0" indent="0">
              <a:buNone/>
            </a:pPr>
            <a:endParaRPr lang="ko-KR" altLang="en-US" sz="1900"/>
          </a:p>
        </p:txBody>
      </p:sp>
    </p:spTree>
    <p:extLst>
      <p:ext uri="{BB962C8B-B14F-4D97-AF65-F5344CB8AC3E}">
        <p14:creationId xmlns:p14="http://schemas.microsoft.com/office/powerpoint/2010/main" val="219423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커널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mtClean="0"/>
              <a:t>하드웨어 지원</a:t>
            </a:r>
            <a:endParaRPr lang="en-US" altLang="ko-KR"/>
          </a:p>
          <a:p>
            <a:pPr marL="0" indent="0">
              <a:buNone/>
            </a:pPr>
            <a:r>
              <a:rPr lang="ko-KR" altLang="en-US" smtClean="0"/>
              <a:t>하드웨어적 차이점을 극복하거나 변환해주는 기능을한다</a:t>
            </a:r>
            <a:endParaRPr lang="en-US" altLang="ko-KR" smtClean="0"/>
          </a:p>
          <a:p>
            <a:pPr marL="0" indent="0">
              <a:buNone/>
            </a:pPr>
            <a:endParaRPr lang="en-US" altLang="ko-KR"/>
          </a:p>
          <a:p>
            <a:pPr marL="514350" indent="-514350">
              <a:buAutoNum type="arabicPeriod"/>
            </a:pPr>
            <a:r>
              <a:rPr lang="ko-KR" altLang="en-US" smtClean="0"/>
              <a:t>모든 아키텍처에서 동일한 인터페이스를 제공한다</a:t>
            </a:r>
            <a:r>
              <a:rPr lang="en-US" altLang="ko-KR" smtClean="0"/>
              <a:t>.</a:t>
            </a:r>
          </a:p>
          <a:p>
            <a:pPr marL="514350" indent="-514350">
              <a:buAutoNum type="arabicPeriod"/>
            </a:pPr>
            <a:r>
              <a:rPr lang="en-US" altLang="ko-KR" smtClean="0"/>
              <a:t>x86 </a:t>
            </a:r>
            <a:r>
              <a:rPr lang="ko-KR" altLang="en-US" smtClean="0"/>
              <a:t>하드웨어 기능을 조작하기위한 호출을 지원한다</a:t>
            </a:r>
            <a:r>
              <a:rPr lang="en-US" altLang="ko-KR" smtClean="0"/>
              <a:t>.</a:t>
            </a:r>
          </a:p>
          <a:p>
            <a:pPr marL="514350" indent="-514350">
              <a:buAutoNum type="arabicPeriod"/>
            </a:pPr>
            <a:r>
              <a:rPr lang="ko-KR" altLang="en-US" smtClean="0"/>
              <a:t>버퍼와 캐시 지원을 위한 인터페이스</a:t>
            </a:r>
            <a:endParaRPr lang="en-US" altLang="ko-KR" smtClean="0"/>
          </a:p>
          <a:p>
            <a:pPr marL="514350" indent="-514350">
              <a:buAutoNum type="arabicPeriod"/>
            </a:pPr>
            <a:r>
              <a:rPr lang="ko-KR" altLang="en-US" smtClean="0"/>
              <a:t>컨텍스트</a:t>
            </a:r>
            <a:r>
              <a:rPr lang="en-US" altLang="ko-KR" smtClean="0"/>
              <a:t>(</a:t>
            </a:r>
            <a:r>
              <a:rPr lang="ko-KR" altLang="en-US" smtClean="0"/>
              <a:t>레지스터</a:t>
            </a:r>
            <a:r>
              <a:rPr lang="en-US" altLang="ko-KR" smtClean="0"/>
              <a:t>, </a:t>
            </a:r>
            <a:r>
              <a:rPr lang="ko-KR" altLang="en-US" smtClean="0"/>
              <a:t>플래그 등의 값의 집합</a:t>
            </a:r>
            <a:r>
              <a:rPr lang="en-US" altLang="ko-KR" smtClean="0"/>
              <a:t>)</a:t>
            </a:r>
            <a:r>
              <a:rPr lang="ko-KR" altLang="en-US" smtClean="0"/>
              <a:t>전환</a:t>
            </a:r>
            <a:endParaRPr lang="en-US" altLang="ko-KR" smtClean="0"/>
          </a:p>
          <a:p>
            <a:pPr marL="514350" indent="-514350">
              <a:buAutoNum type="arabicPeriod"/>
            </a:pPr>
            <a:r>
              <a:rPr lang="ko-KR" altLang="en-US" smtClean="0"/>
              <a:t>스레드선택</a:t>
            </a:r>
            <a:r>
              <a:rPr lang="en-US" altLang="ko-KR" smtClean="0"/>
              <a:t>.</a:t>
            </a:r>
          </a:p>
          <a:p>
            <a:pPr marL="514350" indent="-514350">
              <a:buAutoNum type="arabicPeriod"/>
            </a:pPr>
            <a:endParaRPr lang="en-US" altLang="ko-KR" smtClean="0"/>
          </a:p>
        </p:txBody>
      </p:sp>
    </p:spTree>
    <p:extLst>
      <p:ext uri="{BB962C8B-B14F-4D97-AF65-F5344CB8AC3E}">
        <p14:creationId xmlns:p14="http://schemas.microsoft.com/office/powerpoint/2010/main" val="463382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8033"/>
          </a:xfrm>
        </p:spPr>
        <p:txBody>
          <a:bodyPr/>
          <a:lstStyle/>
          <a:p>
            <a:r>
              <a:rPr lang="ko-KR" altLang="en-US" smtClean="0"/>
              <a:t>시스템 아키텍처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47800"/>
            <a:ext cx="10515600" cy="5410200"/>
          </a:xfrm>
        </p:spPr>
        <p:txBody>
          <a:bodyPr>
            <a:normAutofit/>
          </a:bodyPr>
          <a:lstStyle/>
          <a:p>
            <a:r>
              <a:rPr lang="ko-KR" altLang="en-US" smtClean="0"/>
              <a:t>요구 사항과 설계 목표</a:t>
            </a:r>
            <a:endParaRPr lang="en-US" altLang="ko-KR" smtClean="0"/>
          </a:p>
          <a:p>
            <a:r>
              <a:rPr lang="ko-KR" altLang="en-US" smtClean="0"/>
              <a:t>운영체제 모델</a:t>
            </a:r>
            <a:endParaRPr lang="en-US" altLang="ko-KR" smtClean="0"/>
          </a:p>
          <a:p>
            <a:r>
              <a:rPr lang="ko-KR" altLang="en-US" smtClean="0"/>
              <a:t>아키텍처 개요</a:t>
            </a:r>
            <a:endParaRPr lang="en-US" altLang="ko-KR" smtClean="0"/>
          </a:p>
          <a:p>
            <a:r>
              <a:rPr lang="ko-KR" altLang="en-US" smtClean="0"/>
              <a:t>이식성</a:t>
            </a:r>
            <a:endParaRPr lang="en-US" altLang="ko-KR" smtClean="0"/>
          </a:p>
          <a:p>
            <a:r>
              <a:rPr lang="ko-KR" altLang="en-US" smtClean="0"/>
              <a:t>클라이언트와 서버 버전의 차이</a:t>
            </a:r>
            <a:endParaRPr lang="en-US" altLang="ko-KR"/>
          </a:p>
          <a:p>
            <a:r>
              <a:rPr lang="ko-KR" altLang="en-US" smtClean="0"/>
              <a:t>핵심 시스템 컴포넌트</a:t>
            </a:r>
            <a:endParaRPr lang="en-US" altLang="ko-KR" smtClean="0"/>
          </a:p>
          <a:p>
            <a:r>
              <a:rPr lang="ko-KR" altLang="en-US" smtClean="0"/>
              <a:t>환경 서브시스템과 서브시스템 </a:t>
            </a:r>
            <a:r>
              <a:rPr lang="en-US" altLang="ko-KR" smtClean="0"/>
              <a:t>DLL</a:t>
            </a:r>
            <a:endParaRPr lang="en-US" altLang="ko-KR"/>
          </a:p>
          <a:p>
            <a:r>
              <a:rPr lang="ko-KR" altLang="en-US" smtClean="0"/>
              <a:t>익스큐티브</a:t>
            </a:r>
            <a:endParaRPr lang="en-US" altLang="ko-KR" smtClean="0"/>
          </a:p>
          <a:p>
            <a:r>
              <a:rPr lang="ko-KR" altLang="en-US" smtClean="0"/>
              <a:t>커널</a:t>
            </a:r>
            <a:endParaRPr lang="en-US" altLang="ko-KR" smtClean="0"/>
          </a:p>
          <a:p>
            <a:r>
              <a:rPr lang="ko-KR" altLang="en-US" smtClean="0"/>
              <a:t>시스템 프로세스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340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시스템 프로세스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171074"/>
            <a:ext cx="11481263" cy="568692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/>
          </a:p>
          <a:p>
            <a:r>
              <a:rPr lang="ko-KR" altLang="en-US" smtClean="0"/>
              <a:t>유휴 프로세스</a:t>
            </a:r>
            <a:r>
              <a:rPr lang="en-US" altLang="ko-KR" smtClean="0"/>
              <a:t>		idle</a:t>
            </a:r>
          </a:p>
          <a:p>
            <a:r>
              <a:rPr lang="ko-KR" altLang="en-US" smtClean="0"/>
              <a:t>시스템 프로세스</a:t>
            </a:r>
            <a:r>
              <a:rPr lang="en-US" altLang="ko-KR" smtClean="0"/>
              <a:t>`	system</a:t>
            </a:r>
          </a:p>
          <a:p>
            <a:r>
              <a:rPr lang="ko-KR" altLang="en-US" smtClean="0"/>
              <a:t>세션 관리자</a:t>
            </a:r>
            <a:r>
              <a:rPr lang="en-US" altLang="ko-KR" smtClean="0"/>
              <a:t>		smss.exe 	</a:t>
            </a:r>
            <a:r>
              <a:rPr lang="en-US" altLang="ko-KR" sz="1400" smtClean="0"/>
              <a:t>(</a:t>
            </a:r>
            <a:r>
              <a:rPr lang="ko-KR" altLang="en-US" sz="1400" smtClean="0"/>
              <a:t>실행중인 응용프로그램</a:t>
            </a:r>
            <a:r>
              <a:rPr lang="en-US" altLang="ko-KR" sz="1400" smtClean="0"/>
              <a:t>,</a:t>
            </a:r>
            <a:r>
              <a:rPr lang="ko-KR" altLang="en-US" sz="1400" smtClean="0"/>
              <a:t>색상 등을</a:t>
            </a:r>
            <a:r>
              <a:rPr lang="en-US" altLang="ko-KR" sz="1400" smtClean="0"/>
              <a:t> </a:t>
            </a:r>
            <a:r>
              <a:rPr lang="ko-KR" altLang="en-US" sz="1400" smtClean="0"/>
              <a:t>자동으로 저장하고 복원</a:t>
            </a:r>
            <a:r>
              <a:rPr lang="en-US" altLang="ko-KR" sz="1400" smtClean="0"/>
              <a:t>)</a:t>
            </a:r>
          </a:p>
          <a:p>
            <a:r>
              <a:rPr lang="ko-KR" altLang="en-US" smtClean="0"/>
              <a:t>로컬 세션 관리자 </a:t>
            </a:r>
            <a:r>
              <a:rPr lang="en-US" altLang="ko-KR" smtClean="0"/>
              <a:t>	lsm.exe		</a:t>
            </a:r>
            <a:r>
              <a:rPr lang="en-US" altLang="ko-KR" sz="1400" smtClean="0"/>
              <a:t>(</a:t>
            </a:r>
            <a:r>
              <a:rPr lang="ko-KR" altLang="en-US" sz="1400" smtClean="0"/>
              <a:t>터미널 서버 연결 관리</a:t>
            </a:r>
            <a:r>
              <a:rPr lang="en-US" altLang="ko-KR" sz="1400" smtClean="0"/>
              <a:t>)</a:t>
            </a:r>
          </a:p>
          <a:p>
            <a:r>
              <a:rPr lang="ko-KR" altLang="en-US" smtClean="0"/>
              <a:t>윈도우 서브 시스템</a:t>
            </a:r>
            <a:r>
              <a:rPr lang="en-US" altLang="ko-KR" smtClean="0"/>
              <a:t>	csrss.exe	</a:t>
            </a:r>
            <a:r>
              <a:rPr lang="en-US" altLang="ko-KR" sz="1400" smtClean="0"/>
              <a:t>(</a:t>
            </a:r>
            <a:r>
              <a:rPr lang="ko-KR" altLang="en-US" sz="1400" smtClean="0"/>
              <a:t>그래픽 도구 관리</a:t>
            </a:r>
            <a:r>
              <a:rPr lang="en-US" altLang="ko-KR" sz="1400" smtClean="0"/>
              <a:t>)</a:t>
            </a:r>
          </a:p>
          <a:p>
            <a:r>
              <a:rPr lang="ko-KR" altLang="en-US" smtClean="0"/>
              <a:t>세션 </a:t>
            </a:r>
            <a:r>
              <a:rPr lang="en-US" altLang="ko-KR" smtClean="0"/>
              <a:t>0 </a:t>
            </a:r>
            <a:r>
              <a:rPr lang="ko-KR" altLang="en-US" smtClean="0"/>
              <a:t>초기화 </a:t>
            </a:r>
            <a:r>
              <a:rPr lang="en-US" altLang="ko-KR" smtClean="0"/>
              <a:t>		wininit.exe	</a:t>
            </a:r>
            <a:r>
              <a:rPr lang="en-US" altLang="ko-KR" sz="1400" smtClean="0"/>
              <a:t>(</a:t>
            </a:r>
            <a:r>
              <a:rPr lang="ko-KR" altLang="en-US" sz="1400" smtClean="0"/>
              <a:t>백그라운드 프로세스 시작</a:t>
            </a:r>
            <a:r>
              <a:rPr lang="en-US" altLang="ko-KR" sz="1400" smtClean="0"/>
              <a:t>)</a:t>
            </a:r>
            <a:endParaRPr lang="en-US" altLang="ko-KR" smtClean="0"/>
          </a:p>
          <a:p>
            <a:r>
              <a:rPr lang="ko-KR" altLang="en-US" smtClean="0"/>
              <a:t>로그온 프로세스 </a:t>
            </a:r>
            <a:r>
              <a:rPr lang="en-US" altLang="ko-KR" smtClean="0"/>
              <a:t>	winlogon.exe	</a:t>
            </a:r>
            <a:r>
              <a:rPr lang="en-US" altLang="ko-KR" sz="1400" smtClean="0"/>
              <a:t>(</a:t>
            </a:r>
            <a:r>
              <a:rPr lang="ko-KR" altLang="en-US" sz="1400" smtClean="0"/>
              <a:t>유저 로그인 로그아웃 담당</a:t>
            </a:r>
            <a:r>
              <a:rPr lang="en-US" altLang="ko-KR" sz="1400" smtClean="0"/>
              <a:t>)</a:t>
            </a:r>
            <a:endParaRPr lang="en-US" altLang="ko-KR" smtClean="0"/>
          </a:p>
          <a:p>
            <a:r>
              <a:rPr lang="ko-KR" altLang="en-US" smtClean="0"/>
              <a:t>서비스 컨트롤 관리자 </a:t>
            </a:r>
            <a:r>
              <a:rPr lang="en-US" altLang="ko-KR" smtClean="0"/>
              <a:t>services.exe	</a:t>
            </a:r>
            <a:r>
              <a:rPr lang="en-US" altLang="ko-KR" sz="1500" smtClean="0"/>
              <a:t>(</a:t>
            </a:r>
            <a:r>
              <a:rPr lang="ko-KR" altLang="en-US" sz="1500" smtClean="0"/>
              <a:t>서비스 프로세스 관리</a:t>
            </a:r>
            <a:r>
              <a:rPr lang="en-US" altLang="ko-KR" sz="1500" smtClean="0"/>
              <a:t>)</a:t>
            </a:r>
          </a:p>
          <a:p>
            <a:r>
              <a:rPr lang="ko-KR" altLang="en-US" smtClean="0"/>
              <a:t>로컬 보안 인증 서버 </a:t>
            </a:r>
            <a:r>
              <a:rPr lang="en-US" altLang="ko-KR" smtClean="0"/>
              <a:t>	lsass.exe		</a:t>
            </a:r>
            <a:r>
              <a:rPr lang="en-US" altLang="ko-KR" sz="1400" smtClean="0"/>
              <a:t>(</a:t>
            </a:r>
            <a:r>
              <a:rPr lang="ko-KR" altLang="en-US" sz="1400" smtClean="0"/>
              <a:t>서버에 접속하는 유저의 로그인 검사</a:t>
            </a:r>
            <a:r>
              <a:rPr lang="en-US" altLang="ko-KR" sz="1400" smtClean="0"/>
              <a:t>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81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유휴 프로세스</a:t>
            </a:r>
            <a:r>
              <a:rPr lang="en-US" altLang="ko-KR" smtClean="0"/>
              <a:t>,</a:t>
            </a:r>
            <a:r>
              <a:rPr lang="ko-KR" altLang="en-US" smtClean="0"/>
              <a:t> 시스템 프로세스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유휴 프로세스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프로세스 </a:t>
            </a:r>
            <a:r>
              <a:rPr lang="en-US" altLang="ko-KR" smtClean="0"/>
              <a:t>ID : 0</a:t>
            </a:r>
          </a:p>
          <a:p>
            <a:pPr marL="0" indent="0">
              <a:buNone/>
            </a:pPr>
            <a:r>
              <a:rPr lang="ko-KR" altLang="en-US" smtClean="0"/>
              <a:t>유휴 </a:t>
            </a:r>
            <a:r>
              <a:rPr lang="en-US" altLang="ko-KR" smtClean="0"/>
              <a:t>CPU </a:t>
            </a:r>
            <a:r>
              <a:rPr lang="ko-KR" altLang="en-US" smtClean="0"/>
              <a:t>시간을 계산하기위한 프로세스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CPU</a:t>
            </a:r>
            <a:r>
              <a:rPr lang="ko-KR" altLang="en-US" smtClean="0"/>
              <a:t>당 하나의 스레드를 갖는다</a:t>
            </a:r>
            <a:r>
              <a:rPr lang="en-US" altLang="ko-KR" smtClean="0"/>
              <a:t>.</a:t>
            </a:r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시스템 프로세스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프로세스 </a:t>
            </a:r>
            <a:r>
              <a:rPr lang="en-US" altLang="ko-KR" smtClean="0"/>
              <a:t>ID : 4</a:t>
            </a:r>
          </a:p>
          <a:p>
            <a:pPr marL="0" indent="0">
              <a:buNone/>
            </a:pPr>
            <a:r>
              <a:rPr lang="ko-KR" altLang="en-US" smtClean="0"/>
              <a:t>커널모드에서만 동작하는 스레드의 처리를 담당하는 프로세스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39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세션관리자</a:t>
            </a:r>
            <a:r>
              <a:rPr lang="en-US" altLang="ko-KR" smtClean="0"/>
              <a:t>, </a:t>
            </a:r>
            <a:r>
              <a:rPr lang="ko-KR" altLang="en-US" smtClean="0"/>
              <a:t>윈도우 초기화 프로세스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4"/>
            <a:ext cx="10515600" cy="5512359"/>
          </a:xfrm>
        </p:spPr>
        <p:txBody>
          <a:bodyPr/>
          <a:lstStyle/>
          <a:p>
            <a:pPr marL="0" indent="0">
              <a:buNone/>
            </a:pPr>
            <a:r>
              <a:rPr lang="ko-KR" altLang="en-US" smtClean="0"/>
              <a:t>세션 관리자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유저모드 프로세스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익스큐티브와 커널의 초기화를 수행하는 프로세스를 생성</a:t>
            </a:r>
            <a:endParaRPr lang="en-US" altLang="ko-KR" smtClean="0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 smtClean="0"/>
              <a:t>윈도우 초기화 프로세스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프로그램 오류시 디버거로 진입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유저모드 스케줄링 인프라 초기화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서비스 관리자</a:t>
            </a:r>
            <a:r>
              <a:rPr lang="en-US" altLang="ko-KR" smtClean="0"/>
              <a:t>, </a:t>
            </a:r>
            <a:r>
              <a:rPr lang="ko-KR" altLang="en-US" smtClean="0"/>
              <a:t>로컬 세션 관리자 시작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735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mtClean="0"/>
              <a:t>로컬 세션 관리자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로그온과 로그오프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셸의 시작과 종료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세션으로의 연결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세션으로부터의 끊김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데스크탑 잠금과 해제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8890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36140" t="30445" r="9298" b="11093"/>
          <a:stretch/>
        </p:blipFill>
        <p:spPr>
          <a:xfrm>
            <a:off x="6946231" y="1066800"/>
            <a:ext cx="4989094" cy="5791200"/>
          </a:xfrm>
          <a:prstGeom prst="rect">
            <a:avLst/>
          </a:prstGeom>
        </p:spPr>
      </p:pic>
      <p:pic>
        <p:nvPicPr>
          <p:cNvPr id="1026" name="Picture 2" descr="윈도우 네트워킹 아키텍처 (Windows Networking Architecture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57288"/>
            <a:ext cx="7143750" cy="876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그룹 6"/>
          <p:cNvGrpSpPr/>
          <p:nvPr/>
        </p:nvGrpSpPr>
        <p:grpSpPr>
          <a:xfrm>
            <a:off x="5616387" y="-987179"/>
            <a:ext cx="6778813" cy="3133479"/>
            <a:chOff x="4181287" y="2733921"/>
            <a:chExt cx="7752357" cy="3876179"/>
          </a:xfrm>
        </p:grpSpPr>
        <p:pic>
          <p:nvPicPr>
            <p:cNvPr id="8" name="Picture 4" descr="SSDT HOOKING을 이용한 프로세스와 파일 숨기기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81287" y="2733921"/>
              <a:ext cx="7752357" cy="38761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직사각형 8"/>
            <p:cNvSpPr/>
            <p:nvPr/>
          </p:nvSpPr>
          <p:spPr>
            <a:xfrm>
              <a:off x="4719535" y="5792268"/>
              <a:ext cx="1478066" cy="39699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커널</a:t>
              </a:r>
              <a:endParaRPr lang="en-US" altLang="ko-KR" sz="1400" smtClean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6102350" y="5792268"/>
              <a:ext cx="1703663" cy="39699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디바이스 드라이버</a:t>
              </a:r>
              <a:endParaRPr lang="en-US" altLang="ko-KR" sz="1400" smtClean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4181287" y="2733921"/>
              <a:ext cx="1371788" cy="9141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시스템</a:t>
              </a:r>
              <a:r>
                <a:rPr lang="en-US" altLang="ko-KR" sz="1400">
                  <a:solidFill>
                    <a:schemeClr val="tx1"/>
                  </a:solidFill>
                </a:rPr>
                <a:t> </a:t>
              </a:r>
              <a:r>
                <a:rPr lang="ko-KR" altLang="en-US" sz="1400" smtClean="0">
                  <a:solidFill>
                    <a:schemeClr val="tx1"/>
                  </a:solidFill>
                </a:rPr>
                <a:t>지원</a:t>
              </a:r>
              <a:endParaRPr lang="en-US" altLang="ko-KR" sz="140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프로세스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724337" y="2733921"/>
              <a:ext cx="1371788" cy="9141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서비스</a:t>
              </a:r>
              <a:endParaRPr lang="en-US" altLang="ko-KR" sz="140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프로세스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7214905" y="2733921"/>
              <a:ext cx="1371788" cy="9141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유저</a:t>
              </a:r>
              <a:endParaRPr lang="en-US" altLang="ko-KR" sz="140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어플리케이션</a:t>
              </a:r>
              <a:endParaRPr lang="en-US" altLang="ko-KR" sz="140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8705473" y="2733921"/>
              <a:ext cx="1371788" cy="9141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환경</a:t>
              </a:r>
              <a:endParaRPr lang="en-US" altLang="ko-KR" sz="140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서브시스템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5724337" y="4076700"/>
              <a:ext cx="2862356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서브시스템 </a:t>
              </a:r>
              <a:r>
                <a:rPr lang="en-US" altLang="ko-KR" sz="1400" smtClean="0">
                  <a:solidFill>
                    <a:schemeClr val="tx1"/>
                  </a:solidFill>
                </a:rPr>
                <a:t>DLL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724211" y="5400553"/>
              <a:ext cx="3077125" cy="39699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익스큐티브</a:t>
              </a:r>
              <a:endParaRPr lang="en-US" altLang="ko-KR" sz="1400" smtClean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724211" y="6176963"/>
              <a:ext cx="3077125" cy="39699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하드웨어 추상화 계층</a:t>
              </a:r>
              <a:r>
                <a:rPr lang="en-US" altLang="ko-KR" sz="1400" smtClean="0">
                  <a:solidFill>
                    <a:schemeClr val="tx1"/>
                  </a:solidFill>
                </a:rPr>
                <a:t>(HAL)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8763000" y="5410200"/>
              <a:ext cx="1276351" cy="6286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윈도잉과</a:t>
              </a:r>
              <a:endParaRPr lang="en-US" altLang="ko-KR" sz="140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smtClean="0">
                  <a:solidFill>
                    <a:schemeClr val="tx1"/>
                  </a:solidFill>
                </a:rPr>
                <a:t>그래픽</a:t>
              </a:r>
              <a:endParaRPr lang="en-US" altLang="ko-KR" sz="1400" smtClean="0">
                <a:solidFill>
                  <a:schemeClr val="tx1"/>
                </a:solidFill>
              </a:endParaRPr>
            </a:p>
          </p:txBody>
        </p:sp>
      </p:grp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5"/>
          <a:srcRect l="14877" t="9309" r="12728" b="30099"/>
          <a:stretch/>
        </p:blipFill>
        <p:spPr>
          <a:xfrm>
            <a:off x="4679950" y="5135882"/>
            <a:ext cx="2832100" cy="347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31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mtClean="0"/>
              <a:t>요구 사항과 설계 목표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4"/>
            <a:ext cx="11032958" cy="5005889"/>
          </a:xfrm>
        </p:spPr>
        <p:txBody>
          <a:bodyPr/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윈도우 </a:t>
            </a:r>
            <a:r>
              <a:rPr lang="en-US" altLang="ko-KR" smtClean="0"/>
              <a:t>NT</a:t>
            </a:r>
            <a:r>
              <a:rPr lang="ko-KR" altLang="en-US" smtClean="0"/>
              <a:t>의 설계상 목표</a:t>
            </a:r>
            <a:endParaRPr lang="en-US" altLang="ko-KR" smtClean="0"/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32</a:t>
            </a:r>
            <a:r>
              <a:rPr lang="ko-KR" altLang="en-US" smtClean="0"/>
              <a:t>비트</a:t>
            </a:r>
            <a:r>
              <a:rPr lang="en-US" altLang="ko-KR" smtClean="0"/>
              <a:t>, </a:t>
            </a:r>
            <a:r>
              <a:rPr lang="ko-KR" altLang="en-US" smtClean="0"/>
              <a:t>선점형</a:t>
            </a:r>
            <a:r>
              <a:rPr lang="en-US" altLang="ko-KR" smtClean="0"/>
              <a:t>, </a:t>
            </a:r>
            <a:r>
              <a:rPr lang="ko-KR" altLang="en-US" smtClean="0"/>
              <a:t>가상메모리를 제공해야한다</a:t>
            </a:r>
            <a:r>
              <a:rPr lang="en-US" altLang="ko-KR" smtClean="0"/>
              <a:t>.</a:t>
            </a:r>
          </a:p>
          <a:p>
            <a:pPr marL="0" indent="0">
              <a:buNone/>
            </a:pPr>
            <a:r>
              <a:rPr lang="ko-KR" altLang="en-US" smtClean="0"/>
              <a:t>다양한 하드웨어 아키텍처와 플랫폼에서 동작해야한다</a:t>
            </a:r>
            <a:r>
              <a:rPr lang="en-US" altLang="ko-KR" smtClean="0"/>
              <a:t>.</a:t>
            </a:r>
          </a:p>
          <a:p>
            <a:pPr marL="0" indent="0">
              <a:buNone/>
            </a:pPr>
            <a:r>
              <a:rPr lang="ko-KR" altLang="en-US" smtClean="0"/>
              <a:t>대칭형 멀티프로세싱 시스템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16</a:t>
            </a:r>
            <a:r>
              <a:rPr lang="ko-KR" altLang="en-US" smtClean="0"/>
              <a:t>비트 </a:t>
            </a:r>
            <a:r>
              <a:rPr lang="en-US" altLang="ko-KR" smtClean="0"/>
              <a:t>MS-DOS </a:t>
            </a:r>
            <a:r>
              <a:rPr lang="ko-KR" altLang="en-US" smtClean="0"/>
              <a:t>와 윈도우 </a:t>
            </a:r>
            <a:r>
              <a:rPr lang="en-US" altLang="ko-KR" smtClean="0"/>
              <a:t>3.1 </a:t>
            </a:r>
            <a:r>
              <a:rPr lang="ko-KR" altLang="en-US" smtClean="0"/>
              <a:t>애플리케이션이 동작해야한다</a:t>
            </a:r>
            <a:r>
              <a:rPr lang="en-US" altLang="ko-KR" smtClean="0"/>
              <a:t>.</a:t>
            </a:r>
          </a:p>
          <a:p>
            <a:pPr marL="0" indent="0">
              <a:buNone/>
            </a:pPr>
            <a:r>
              <a:rPr lang="ko-KR" altLang="en-US" smtClean="0"/>
              <a:t>유니코드를 지원해야한다</a:t>
            </a:r>
            <a:r>
              <a:rPr lang="en-US" altLang="ko-KR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787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요구 사항과 설계 목표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4"/>
            <a:ext cx="10515600" cy="56869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smtClean="0"/>
              <a:t>디자인 목표</a:t>
            </a:r>
            <a:endParaRPr lang="en-US" altLang="ko-KR" smtClean="0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 smtClean="0"/>
              <a:t>확장성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	</a:t>
            </a:r>
            <a:r>
              <a:rPr lang="ko-KR" altLang="en-US" sz="2400" smtClean="0"/>
              <a:t>시장의 변화에 따라 변경이 편해야한다</a:t>
            </a:r>
            <a:r>
              <a:rPr lang="en-US" altLang="ko-KR" sz="2400" smtClean="0"/>
              <a:t>.</a:t>
            </a:r>
          </a:p>
          <a:p>
            <a:pPr marL="0" indent="0">
              <a:buNone/>
            </a:pPr>
            <a:r>
              <a:rPr lang="ko-KR" altLang="en-US" smtClean="0"/>
              <a:t>이식성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	</a:t>
            </a:r>
            <a:r>
              <a:rPr lang="ko-KR" altLang="en-US" sz="2400" smtClean="0"/>
              <a:t>다양한 하드웨어에서 동작이 가능해야한다</a:t>
            </a:r>
            <a:r>
              <a:rPr lang="en-US" altLang="ko-KR" sz="2400" smtClean="0"/>
              <a:t>.</a:t>
            </a:r>
          </a:p>
          <a:p>
            <a:pPr marL="0" indent="0">
              <a:buNone/>
            </a:pPr>
            <a:r>
              <a:rPr lang="en-US" altLang="ko-KR" sz="2400"/>
              <a:t>	</a:t>
            </a:r>
            <a:r>
              <a:rPr lang="ko-KR" altLang="en-US" sz="2400" smtClean="0"/>
              <a:t>새로운것으로 이동이 쉬워야한다</a:t>
            </a:r>
            <a:r>
              <a:rPr lang="en-US" altLang="ko-KR" sz="2400" smtClean="0"/>
              <a:t>.</a:t>
            </a:r>
          </a:p>
          <a:p>
            <a:pPr marL="0" indent="0">
              <a:buNone/>
            </a:pPr>
            <a:r>
              <a:rPr lang="ko-KR" altLang="en-US" smtClean="0"/>
              <a:t>안정성과 견고성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	</a:t>
            </a:r>
            <a:r>
              <a:rPr lang="ko-KR" altLang="en-US" sz="2400" smtClean="0"/>
              <a:t>내외부적 고장으로부터 스스로 보호해야한다</a:t>
            </a:r>
            <a:r>
              <a:rPr lang="en-US" altLang="ko-KR" sz="2400" smtClean="0"/>
              <a:t>.</a:t>
            </a:r>
          </a:p>
          <a:p>
            <a:pPr marL="0" indent="0">
              <a:buNone/>
            </a:pPr>
            <a:r>
              <a:rPr lang="ko-KR" altLang="en-US" smtClean="0"/>
              <a:t>호환성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en-US" altLang="ko-KR" smtClean="0"/>
              <a:t>	</a:t>
            </a:r>
            <a:r>
              <a:rPr lang="en-US" altLang="ko-KR" sz="2400" smtClean="0"/>
              <a:t>UI</a:t>
            </a:r>
            <a:r>
              <a:rPr lang="ko-KR" altLang="en-US" sz="2400" smtClean="0"/>
              <a:t>와 </a:t>
            </a:r>
            <a:r>
              <a:rPr lang="en-US" altLang="ko-KR" sz="2400" smtClean="0"/>
              <a:t>API</a:t>
            </a:r>
            <a:r>
              <a:rPr lang="ko-KR" altLang="en-US" sz="2400" smtClean="0"/>
              <a:t>는 이전버전과 호환돼야 한다</a:t>
            </a:r>
            <a:r>
              <a:rPr lang="en-US" altLang="ko-KR" sz="2400" smtClean="0"/>
              <a:t>.</a:t>
            </a:r>
          </a:p>
          <a:p>
            <a:pPr marL="0" indent="0">
              <a:buNone/>
            </a:pPr>
            <a:r>
              <a:rPr lang="en-US" altLang="ko-KR" sz="2400"/>
              <a:t>	</a:t>
            </a:r>
            <a:r>
              <a:rPr lang="ko-KR" altLang="en-US" sz="2400" smtClean="0"/>
              <a:t>유닉스 같은 다른 시스템과 상호간에 잘 동작해야한다</a:t>
            </a:r>
            <a:r>
              <a:rPr lang="en-US" altLang="ko-KR" sz="2400" smtClean="0"/>
              <a:t>.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46608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discordapp.com/attachments/832213636167630890/847079684515823616/unkn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76367"/>
            <a:ext cx="5676900" cy="284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내용 개체 틀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mtClean="0"/>
              <a:t>커널모드와 유저모드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z="2400" smtClean="0"/>
              <a:t>애플리케이션은 유저모드에서 실행된다</a:t>
            </a:r>
            <a:r>
              <a:rPr lang="en-US" altLang="ko-KR" sz="2400" smtClean="0"/>
              <a:t>.</a:t>
            </a:r>
          </a:p>
          <a:p>
            <a:pPr marL="0" indent="0">
              <a:buNone/>
            </a:pPr>
            <a:r>
              <a:rPr lang="ko-KR" altLang="en-US" sz="2400" smtClean="0"/>
              <a:t>유저모드에서 하드웨어에 대한 직접접근은 불가능하다</a:t>
            </a:r>
            <a:r>
              <a:rPr lang="en-US" altLang="ko-KR" sz="2400" smtClean="0"/>
              <a:t>.</a:t>
            </a:r>
          </a:p>
          <a:p>
            <a:pPr marL="0" indent="0">
              <a:buNone/>
            </a:pPr>
            <a:r>
              <a:rPr lang="ko-KR" altLang="en-US" sz="2400" smtClean="0"/>
              <a:t>시스템 서비스 호출</a:t>
            </a:r>
            <a:r>
              <a:rPr lang="en-US" altLang="ko-KR" sz="2400" smtClean="0"/>
              <a:t>(SVC)</a:t>
            </a:r>
            <a:r>
              <a:rPr lang="ko-KR" altLang="en-US" sz="2400" smtClean="0"/>
              <a:t>을</a:t>
            </a:r>
            <a:r>
              <a:rPr lang="en-US" altLang="ko-KR" sz="2400" smtClean="0"/>
              <a:t> </a:t>
            </a:r>
            <a:r>
              <a:rPr lang="ko-KR" altLang="en-US" sz="2400" smtClean="0"/>
              <a:t>할 때 프로세서는 호출스레드를</a:t>
            </a:r>
            <a:endParaRPr lang="en-US" altLang="ko-KR" sz="2400" smtClean="0"/>
          </a:p>
          <a:p>
            <a:pPr marL="0" indent="0">
              <a:buNone/>
            </a:pPr>
            <a:r>
              <a:rPr lang="en-US" altLang="ko-KR" sz="2400"/>
              <a:t>	</a:t>
            </a:r>
            <a:r>
              <a:rPr lang="en-US" altLang="ko-KR" sz="2400" smtClean="0"/>
              <a:t>			</a:t>
            </a:r>
            <a:r>
              <a:rPr lang="ko-KR" altLang="en-US" sz="2400" smtClean="0"/>
              <a:t>커널모드로 전환시키는 명령을 실행한다</a:t>
            </a:r>
            <a:r>
              <a:rPr lang="en-US" altLang="ko-KR" sz="2400" smtClean="0"/>
              <a:t>.</a:t>
            </a:r>
          </a:p>
          <a:p>
            <a:pPr marL="0" indent="0">
              <a:buNone/>
            </a:pPr>
            <a:endParaRPr lang="en-US" altLang="ko-KR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운영체제 모델</a:t>
            </a:r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6680200" y="3876367"/>
            <a:ext cx="52197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윈도우는 객체지향 설계를 원칙으로 한다</a:t>
            </a:r>
            <a:r>
              <a:rPr lang="en-US" altLang="ko-KR" sz="240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r>
              <a:rPr lang="ko-KR" altLang="en-US" sz="240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이식성을 위해 대부분</a:t>
            </a:r>
            <a:r>
              <a:rPr lang="en-US" altLang="ko-KR" sz="240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40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</a:t>
            </a:r>
            <a:r>
              <a:rPr lang="ko-KR" altLang="en-US" sz="240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언어로 작성되어있다</a:t>
            </a:r>
            <a:r>
              <a:rPr lang="en-US" altLang="ko-KR" sz="240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r>
              <a:rPr lang="ko-KR" altLang="en-US" sz="240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객체지향 시스템은 아니다</a:t>
            </a:r>
            <a:r>
              <a:rPr lang="en-US" altLang="ko-KR" sz="240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sz="240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78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아키텍처 개요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4"/>
            <a:ext cx="10515600" cy="568692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유저모드</a:t>
            </a:r>
            <a:endParaRPr lang="en-US" altLang="ko-KR" smtClean="0"/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고정된 시스템 지원 프로세스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 sz="2400" smtClean="0"/>
              <a:t>로그온 프로세스</a:t>
            </a:r>
            <a:r>
              <a:rPr lang="en-US" altLang="ko-KR" sz="2400" smtClean="0"/>
              <a:t>, </a:t>
            </a:r>
            <a:r>
              <a:rPr lang="ko-KR" altLang="en-US" sz="2400" smtClean="0"/>
              <a:t>세션 관리자</a:t>
            </a:r>
            <a:endParaRPr lang="en-US" altLang="ko-KR" sz="2400" smtClean="0"/>
          </a:p>
          <a:p>
            <a:pPr marL="0" indent="0">
              <a:buNone/>
            </a:pPr>
            <a:r>
              <a:rPr lang="ko-KR" altLang="en-US" smtClean="0"/>
              <a:t>서비스 프로세스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 sz="2400" smtClean="0"/>
              <a:t>작업 스케줄러</a:t>
            </a:r>
            <a:r>
              <a:rPr lang="en-US" altLang="ko-KR" sz="2400" smtClean="0"/>
              <a:t>, </a:t>
            </a:r>
            <a:r>
              <a:rPr lang="ko-KR" altLang="en-US" sz="2400" smtClean="0"/>
              <a:t>프린트 스플러등 윈도우 서비스</a:t>
            </a:r>
            <a:endParaRPr lang="en-US" altLang="ko-KR" sz="2400" smtClean="0"/>
          </a:p>
          <a:p>
            <a:pPr marL="0" indent="0">
              <a:buNone/>
            </a:pPr>
            <a:r>
              <a:rPr lang="ko-KR" altLang="en-US" smtClean="0"/>
              <a:t>유저 애플리케이션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환경 서브시스템 서버 프로세스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 sz="2400"/>
              <a:t>응용프로그램의 실행을 위한 환경부분과 프로세스 </a:t>
            </a:r>
            <a:r>
              <a:rPr lang="ko-KR" altLang="en-US" sz="2400" smtClean="0"/>
              <a:t>관리</a:t>
            </a:r>
            <a:endParaRPr lang="ko-KR" altLang="en-US" sz="2400"/>
          </a:p>
        </p:txBody>
      </p:sp>
      <p:pic>
        <p:nvPicPr>
          <p:cNvPr id="4" name="Picture 2" descr="https://cdn.discordapp.com/attachments/832213636167630890/847079684515823616/unkn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852" y="556055"/>
            <a:ext cx="4971047" cy="248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81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cdn.discordapp.com/attachments/832213636167630890/847079684515823616/unkn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852" y="556055"/>
            <a:ext cx="4971047" cy="248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아키텍처 개요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4"/>
            <a:ext cx="10515600" cy="60960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커널모드</a:t>
            </a:r>
            <a:endParaRPr lang="en-US" altLang="ko-KR" smtClean="0"/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익스큐티브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 sz="2400" smtClean="0"/>
              <a:t>메모리관리</a:t>
            </a:r>
            <a:r>
              <a:rPr lang="en-US" altLang="ko-KR" sz="2400" smtClean="0"/>
              <a:t>,</a:t>
            </a:r>
            <a:r>
              <a:rPr lang="ko-KR" altLang="en-US" sz="2400" smtClean="0"/>
              <a:t>프로세스</a:t>
            </a:r>
            <a:r>
              <a:rPr lang="en-US" altLang="ko-KR" sz="2400"/>
              <a:t> </a:t>
            </a:r>
            <a:r>
              <a:rPr lang="ko-KR" altLang="en-US" sz="2400" smtClean="0"/>
              <a:t>스레드 관리</a:t>
            </a:r>
            <a:r>
              <a:rPr lang="en-US" altLang="ko-KR" sz="2400" smtClean="0"/>
              <a:t>, </a:t>
            </a:r>
            <a:r>
              <a:rPr lang="ko-KR" altLang="en-US" sz="2400" smtClean="0"/>
              <a:t>보안</a:t>
            </a:r>
            <a:r>
              <a:rPr lang="en-US" altLang="ko-KR" sz="2400" smtClean="0"/>
              <a:t>,</a:t>
            </a:r>
          </a:p>
          <a:p>
            <a:pPr marL="0" indent="0">
              <a:buNone/>
            </a:pPr>
            <a:r>
              <a:rPr lang="en-US" altLang="ko-KR" sz="2400"/>
              <a:t>	</a:t>
            </a:r>
            <a:r>
              <a:rPr lang="en-US" altLang="ko-KR" sz="2400" smtClean="0"/>
              <a:t>I/O, </a:t>
            </a:r>
            <a:r>
              <a:rPr lang="ko-KR" altLang="en-US" sz="2400" smtClean="0"/>
              <a:t>네트워킹</a:t>
            </a:r>
            <a:r>
              <a:rPr lang="en-US" altLang="ko-KR" sz="2400" smtClean="0"/>
              <a:t>,</a:t>
            </a:r>
            <a:r>
              <a:rPr lang="ko-KR" altLang="en-US" sz="2400" smtClean="0"/>
              <a:t> 프로세스간 통신</a:t>
            </a:r>
            <a:endParaRPr lang="en-US" altLang="ko-KR" sz="2400" smtClean="0"/>
          </a:p>
          <a:p>
            <a:pPr marL="0" indent="0">
              <a:buNone/>
            </a:pPr>
            <a:r>
              <a:rPr lang="en-US" altLang="ko-KR" sz="2400"/>
              <a:t>	</a:t>
            </a:r>
            <a:r>
              <a:rPr lang="ko-KR" altLang="en-US" sz="2400" smtClean="0"/>
              <a:t>기본 운영체제 서비스</a:t>
            </a:r>
            <a:endParaRPr lang="en-US" altLang="ko-KR" sz="2400" smtClean="0"/>
          </a:p>
          <a:p>
            <a:pPr marL="0" indent="0">
              <a:buNone/>
            </a:pPr>
            <a:r>
              <a:rPr lang="ko-KR" altLang="en-US" smtClean="0"/>
              <a:t>커널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 sz="2400" smtClean="0"/>
              <a:t>스레드 스케줄링과</a:t>
            </a:r>
            <a:r>
              <a:rPr lang="en-US" altLang="ko-KR" sz="2400"/>
              <a:t> </a:t>
            </a:r>
            <a:r>
              <a:rPr lang="ko-KR" altLang="en-US" sz="2400" smtClean="0"/>
              <a:t>인터럽트</a:t>
            </a:r>
            <a:r>
              <a:rPr lang="en-US" altLang="ko-KR" sz="2400" smtClean="0"/>
              <a:t>, </a:t>
            </a:r>
            <a:r>
              <a:rPr lang="ko-KR" altLang="en-US" sz="2400" smtClean="0"/>
              <a:t>예외 디스패칭 멀티 프로세서 동기화</a:t>
            </a:r>
            <a:endParaRPr lang="en-US" altLang="ko-KR" sz="2400" smtClean="0"/>
          </a:p>
          <a:p>
            <a:pPr marL="0" indent="0">
              <a:buNone/>
            </a:pPr>
            <a:r>
              <a:rPr lang="en-US" altLang="ko-KR" sz="2400"/>
              <a:t>	</a:t>
            </a:r>
            <a:r>
              <a:rPr lang="ko-KR" altLang="en-US" sz="2400" smtClean="0"/>
              <a:t>저수준 운영체제 함수</a:t>
            </a:r>
            <a:endParaRPr lang="en-US" altLang="ko-KR" sz="2400" smtClean="0"/>
          </a:p>
          <a:p>
            <a:pPr marL="0" indent="0">
              <a:buNone/>
            </a:pPr>
            <a:r>
              <a:rPr lang="en-US" altLang="ko-KR" sz="2400"/>
              <a:t>	</a:t>
            </a:r>
            <a:r>
              <a:rPr lang="ko-KR" altLang="en-US" sz="2400" smtClean="0"/>
              <a:t>상위 구성체 구현을 위한 일련의 루틴과 기본 객체 제공</a:t>
            </a:r>
            <a:endParaRPr lang="en-US" altLang="ko-KR" sz="2400" smtClean="0"/>
          </a:p>
        </p:txBody>
      </p:sp>
    </p:spTree>
    <p:extLst>
      <p:ext uri="{BB962C8B-B14F-4D97-AF65-F5344CB8AC3E}">
        <p14:creationId xmlns:p14="http://schemas.microsoft.com/office/powerpoint/2010/main" val="394935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cdn.discordapp.com/attachments/832213636167630890/847079684515823616/unknow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852" y="556055"/>
            <a:ext cx="4971047" cy="248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아키텍처 개요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71074"/>
            <a:ext cx="10515600" cy="60960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커널모드</a:t>
            </a:r>
            <a:endParaRPr lang="en-US" altLang="ko-KR" smtClean="0"/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디바이스 드라이버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 sz="2400" smtClean="0"/>
              <a:t>하드웨어 디바이스 드라이버</a:t>
            </a:r>
            <a:r>
              <a:rPr lang="en-US" altLang="ko-KR" sz="2400" smtClean="0"/>
              <a:t>(I/O </a:t>
            </a:r>
            <a:r>
              <a:rPr lang="ko-KR" altLang="en-US" sz="2400" smtClean="0"/>
              <a:t>함수를 </a:t>
            </a:r>
            <a:r>
              <a:rPr lang="en-US" altLang="ko-KR" sz="2400" smtClean="0"/>
              <a:t>I/O </a:t>
            </a:r>
            <a:r>
              <a:rPr lang="ko-KR" altLang="en-US" sz="2400" smtClean="0"/>
              <a:t>요청으로 변환</a:t>
            </a:r>
            <a:r>
              <a:rPr lang="en-US" altLang="ko-KR" sz="2400" smtClean="0"/>
              <a:t>)</a:t>
            </a:r>
          </a:p>
          <a:p>
            <a:pPr marL="0" indent="0">
              <a:buNone/>
            </a:pPr>
            <a:r>
              <a:rPr lang="en-US" altLang="ko-KR" sz="2400"/>
              <a:t>	</a:t>
            </a:r>
            <a:r>
              <a:rPr lang="ko-KR" altLang="en-US" sz="2400" smtClean="0"/>
              <a:t>비하드웨어 디바이스 드라이버</a:t>
            </a:r>
            <a:r>
              <a:rPr lang="en-US" altLang="ko-KR" sz="2400" smtClean="0"/>
              <a:t>(</a:t>
            </a:r>
            <a:r>
              <a:rPr lang="ko-KR" altLang="en-US" sz="2400" smtClean="0"/>
              <a:t>파일시스템 및 네트워크 드라이버</a:t>
            </a:r>
            <a:r>
              <a:rPr lang="en-US" altLang="ko-KR" sz="2400" smtClean="0"/>
              <a:t>)</a:t>
            </a: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하드웨어 추상화 계층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 sz="2400" smtClean="0"/>
              <a:t>플랫폼 마다 다른 하드웨어의 차이로부터 분리</a:t>
            </a:r>
            <a:endParaRPr lang="en-US" altLang="ko-KR" sz="2400" smtClean="0"/>
          </a:p>
          <a:p>
            <a:pPr marL="0" indent="0">
              <a:buNone/>
            </a:pPr>
            <a:r>
              <a:rPr lang="ko-KR" altLang="en-US" smtClean="0"/>
              <a:t>윈도잉</a:t>
            </a:r>
            <a:endParaRPr lang="en-US" altLang="ko-KR" smtClean="0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en-US" altLang="ko-KR" sz="2400" smtClean="0"/>
              <a:t>GUI</a:t>
            </a:r>
            <a:r>
              <a:rPr lang="ko-KR" altLang="en-US" sz="2400" smtClean="0"/>
              <a:t>함수</a:t>
            </a:r>
            <a:r>
              <a:rPr lang="en-US" altLang="ko-KR" sz="2400" smtClean="0"/>
              <a:t>, </a:t>
            </a:r>
            <a:r>
              <a:rPr lang="ko-KR" altLang="en-US" sz="2400" smtClean="0"/>
              <a:t>드로잉 구현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355308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이식성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ko-KR" altLang="en-US" smtClean="0"/>
              <a:t>커널과 하드웨어 추상화 계층에서 핵심 이식성을 제공한다</a:t>
            </a:r>
            <a:r>
              <a:rPr lang="en-US" altLang="ko-KR" smtClean="0"/>
              <a:t>.</a:t>
            </a:r>
          </a:p>
          <a:p>
            <a:pPr marL="0" indent="0">
              <a:buNone/>
            </a:pPr>
            <a:r>
              <a:rPr lang="en-US" altLang="ko-KR" sz="2000" smtClean="0"/>
              <a:t>					</a:t>
            </a:r>
            <a:r>
              <a:rPr lang="en-US" altLang="ko-KR" sz="1800" smtClean="0"/>
              <a:t>(</a:t>
            </a:r>
            <a:r>
              <a:rPr lang="ko-KR" altLang="en-US" sz="1800" smtClean="0"/>
              <a:t>커널 </a:t>
            </a:r>
            <a:r>
              <a:rPr lang="en-US" altLang="ko-KR" sz="1800" smtClean="0"/>
              <a:t>Ntoskrnl.exe , </a:t>
            </a:r>
            <a:r>
              <a:rPr lang="ko-KR" altLang="en-US" sz="1800" smtClean="0"/>
              <a:t>하드웨어 추상화 계층 </a:t>
            </a:r>
            <a:r>
              <a:rPr lang="en-US" altLang="ko-KR" sz="1800" smtClean="0"/>
              <a:t>Hal.dll</a:t>
            </a:r>
          </a:p>
          <a:p>
            <a:pPr marL="0" indent="0">
              <a:buNone/>
            </a:pPr>
            <a:endParaRPr lang="en-US" altLang="ko-KR" sz="1800" smtClean="0"/>
          </a:p>
          <a:p>
            <a:pPr marL="0" indent="0">
              <a:buNone/>
            </a:pPr>
            <a:r>
              <a:rPr lang="ko-KR" altLang="en-US" smtClean="0"/>
              <a:t>시스템 하드웨어 또는 성능에 민감한 부분은 어셈블리어로 작성 되었다</a:t>
            </a:r>
            <a:r>
              <a:rPr lang="en-US" altLang="ko-KR" smtClean="0"/>
              <a:t>.</a:t>
            </a:r>
          </a:p>
          <a:p>
            <a:r>
              <a:rPr lang="ko-KR" altLang="en-US" smtClean="0"/>
              <a:t>대부분 </a:t>
            </a:r>
            <a:r>
              <a:rPr lang="en-US" altLang="ko-KR" smtClean="0"/>
              <a:t>C</a:t>
            </a:r>
            <a:r>
              <a:rPr lang="ko-KR" altLang="en-US" smtClean="0"/>
              <a:t>언어로 작성되었으며 일부만 </a:t>
            </a:r>
            <a:r>
              <a:rPr lang="en-US" altLang="ko-KR" smtClean="0"/>
              <a:t>C++</a:t>
            </a:r>
            <a:r>
              <a:rPr lang="ko-KR" altLang="en-US" smtClean="0"/>
              <a:t>언어로 되어 있다</a:t>
            </a:r>
            <a:r>
              <a:rPr lang="en-US" altLang="ko-KR" smtClean="0"/>
              <a:t>.</a:t>
            </a:r>
          </a:p>
          <a:p>
            <a:r>
              <a:rPr lang="ko-KR" altLang="en-US" smtClean="0">
                <a:solidFill>
                  <a:srgbClr val="FF0000"/>
                </a:solidFill>
              </a:rPr>
              <a:t>객체지향 </a:t>
            </a:r>
            <a:r>
              <a:rPr lang="ko-KR" altLang="en-US">
                <a:solidFill>
                  <a:srgbClr val="FF0000"/>
                </a:solidFill>
              </a:rPr>
              <a:t>설계를 원칙으로 </a:t>
            </a:r>
            <a:r>
              <a:rPr lang="ko-KR" altLang="en-US" smtClean="0">
                <a:solidFill>
                  <a:srgbClr val="FF0000"/>
                </a:solidFill>
              </a:rPr>
              <a:t>하지만 객체지향 시스템은 아니다</a:t>
            </a:r>
            <a:r>
              <a:rPr lang="en-US" altLang="ko-KR" smtClean="0">
                <a:solidFill>
                  <a:srgbClr val="FF0000"/>
                </a:solidFill>
              </a:rPr>
              <a:t>.</a:t>
            </a: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39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</TotalTime>
  <Words>708</Words>
  <Application>Microsoft Office PowerPoint</Application>
  <PresentationFormat>와이드스크린</PresentationFormat>
  <Paragraphs>236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HY견고딕</vt:lpstr>
      <vt:lpstr>맑은 고딕</vt:lpstr>
      <vt:lpstr>Arial</vt:lpstr>
      <vt:lpstr>Office 테마</vt:lpstr>
      <vt:lpstr>2장</vt:lpstr>
      <vt:lpstr>시스템 아키텍처</vt:lpstr>
      <vt:lpstr>요구 사항과 설계 목표</vt:lpstr>
      <vt:lpstr>요구 사항과 설계 목표</vt:lpstr>
      <vt:lpstr>운영체제 모델</vt:lpstr>
      <vt:lpstr>아키텍처 개요</vt:lpstr>
      <vt:lpstr>아키텍처 개요</vt:lpstr>
      <vt:lpstr>아키텍처 개요</vt:lpstr>
      <vt:lpstr>이식성</vt:lpstr>
      <vt:lpstr>클라이언트와 서버 버전의 차이</vt:lpstr>
      <vt:lpstr>PowerPoint 프레젠테이션</vt:lpstr>
      <vt:lpstr>환경 서브시스템 서브시스템 DLL</vt:lpstr>
      <vt:lpstr>환경 서브시스템과 서브시스템 DLL</vt:lpstr>
      <vt:lpstr>서브시스템</vt:lpstr>
      <vt:lpstr>익스큐티브</vt:lpstr>
      <vt:lpstr>익스큐티브</vt:lpstr>
      <vt:lpstr>익스큐티브</vt:lpstr>
      <vt:lpstr>커널</vt:lpstr>
      <vt:lpstr>커널</vt:lpstr>
      <vt:lpstr>시스템 프로세스</vt:lpstr>
      <vt:lpstr>유휴 프로세스, 시스템 프로세스</vt:lpstr>
      <vt:lpstr>세션관리자, 윈도우 초기화 프로세스</vt:lpstr>
      <vt:lpstr>로컬 세션 관리자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PORO</dc:creator>
  <cp:lastModifiedBy>PORO</cp:lastModifiedBy>
  <cp:revision>43</cp:revision>
  <dcterms:created xsi:type="dcterms:W3CDTF">2021-05-26T10:35:30Z</dcterms:created>
  <dcterms:modified xsi:type="dcterms:W3CDTF">2021-05-28T04:33:52Z</dcterms:modified>
</cp:coreProperties>
</file>

<file path=docProps/thumbnail.jpeg>
</file>